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6" r:id="rId10"/>
    <p:sldId id="262" r:id="rId11"/>
    <p:sldId id="263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2" d="100"/>
          <a:sy n="32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all to Worship:  **…"/>
          <p:cNvSpPr txBox="1"/>
          <p:nvPr/>
        </p:nvSpPr>
        <p:spPr>
          <a:xfrm>
            <a:off x="855571" y="1849961"/>
            <a:ext cx="22101846" cy="10016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457200" algn="l" defTabSz="457200">
              <a:tabLst>
                <a:tab pos="4572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Call to Worship:  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**</a:t>
            </a:r>
            <a:endParaRPr lang="en-CA" b="1" dirty="0">
              <a:latin typeface="Arial"/>
              <a:ea typeface="Arial"/>
              <a:cs typeface="Arial"/>
              <a:sym typeface="Arial"/>
            </a:endParaRPr>
          </a:p>
          <a:p>
            <a:pPr marL="457200" indent="-457200" algn="l" defTabSz="457200">
              <a:tabLst>
                <a:tab pos="4572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endParaRPr i="1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You will be our God, and we will be your people.</a:t>
            </a:r>
            <a:endParaRPr lang="en-CA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		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In times of weakness, in moments of temptation, the </a:t>
            </a: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					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covenant holds.</a:t>
            </a:r>
            <a:endParaRPr lang="en-CA" b="1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You will be our God, and we will be your people.</a:t>
            </a:r>
          </a:p>
          <a:p>
            <a:pPr marL="171450" lvl="1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When the journey is rough, when friends let us down, </a:t>
            </a: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				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the covenant holds.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hrist tempted and triumphant,…"/>
          <p:cNvSpPr txBox="1"/>
          <p:nvPr/>
        </p:nvSpPr>
        <p:spPr>
          <a:xfrm>
            <a:off x="893906" y="1283362"/>
            <a:ext cx="22596188" cy="979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Christ tempted and triumphant,</a:t>
            </a: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we bring ourselves to you,</a:t>
            </a:r>
            <a:b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tired of difficult choices,</a:t>
            </a:r>
            <a:b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anxious about the future,</a:t>
            </a:r>
            <a:b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drained by the loss of a loved one. </a:t>
            </a:r>
            <a:endParaRPr lang="en-CA" dirty="0">
              <a:uFill>
                <a:solidFill>
                  <a:srgbClr val="231F20"/>
                </a:solidFill>
              </a:uFill>
              <a:latin typeface="Arial"/>
              <a:ea typeface="Arial"/>
              <a:cs typeface="Arial"/>
              <a:sym typeface="Arial"/>
            </a:endParaRP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May we feel your healing touch,</a:t>
            </a: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May we know your strengthening presence,</a:t>
            </a: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May we live and love with a renewed heart,</a:t>
            </a: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May we be the love this world needs. Amen.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ommissioning and Benediction: *…"/>
          <p:cNvSpPr txBox="1"/>
          <p:nvPr/>
        </p:nvSpPr>
        <p:spPr>
          <a:xfrm>
            <a:off x="1012209" y="2168774"/>
            <a:ext cx="22359581" cy="5561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Commissioning and Benediction: 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*</a:t>
            </a:r>
          </a:p>
          <a:p>
            <a:pPr marL="114300" algn="l" defTabSz="457200">
              <a:lnSpc>
                <a:spcPts val="8800"/>
              </a:lnSpc>
              <a:tabLst>
                <a:tab pos="2286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Go and embody God’s song to the world.</a:t>
            </a:r>
          </a:p>
          <a:p>
            <a:pPr marL="114300" algn="l" defTabSz="457200">
              <a:lnSpc>
                <a:spcPts val="8800"/>
              </a:lnSpc>
              <a:tabLst>
                <a:tab pos="2286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With your words, sing hope.</a:t>
            </a:r>
          </a:p>
          <a:p>
            <a:pPr marL="114300" algn="l" defTabSz="457200">
              <a:lnSpc>
                <a:spcPts val="8800"/>
              </a:lnSpc>
              <a:tabLst>
                <a:tab pos="2286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With your actions, dance peace.</a:t>
            </a:r>
          </a:p>
          <a:p>
            <a:pPr marL="114300" algn="l" defTabSz="457200">
              <a:lnSpc>
                <a:spcPts val="8800"/>
              </a:lnSpc>
              <a:tabLst>
                <a:tab pos="2286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With your being, play love.</a:t>
            </a:r>
          </a:p>
          <a:p>
            <a:pPr marL="114300" algn="l" defTabSz="457200">
              <a:lnSpc>
                <a:spcPts val="8800"/>
              </a:lnSpc>
              <a:tabLst>
                <a:tab pos="2286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Amen.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EDFF9C-29FD-4603-BC92-D63C881AB2BB}"/>
              </a:ext>
            </a:extLst>
          </p:cNvPr>
          <p:cNvSpPr/>
          <p:nvPr/>
        </p:nvSpPr>
        <p:spPr>
          <a:xfrm>
            <a:off x="1417982" y="2244449"/>
            <a:ext cx="21548035" cy="1037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CA" dirty="0">
                <a:latin typeface="Arial"/>
                <a:ea typeface="Arial"/>
                <a:cs typeface="Arial"/>
                <a:sym typeface="Arial"/>
              </a:rPr>
              <a:t>You will be our God, and we will be your people.</a:t>
            </a:r>
            <a:endParaRPr lang="en-CA" b="1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		In our struggle to be a faithful community, in the 							uncertainty of faithful endeavours, the covenant 								holds.</a:t>
            </a:r>
          </a:p>
          <a:p>
            <a:pPr marL="171450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CA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CA" dirty="0">
                <a:latin typeface="Arial"/>
                <a:ea typeface="Arial"/>
                <a:cs typeface="Arial"/>
                <a:sym typeface="Arial"/>
              </a:rPr>
              <a:t>You will be our God, and we will be your people.</a:t>
            </a:r>
          </a:p>
          <a:p>
            <a:pPr marL="171450" lvl="1" algn="l" defTabSz="457200">
              <a:lnSpc>
                <a:spcPts val="9000"/>
              </a:lnSpc>
              <a:tabLst>
                <a:tab pos="457200" algn="l"/>
                <a:tab pos="533400" algn="l"/>
                <a:tab pos="6604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In our work for justice, in our response of worship, 					the covenant is proved. You will be our God, and we 				will be your people.</a:t>
            </a:r>
          </a:p>
        </p:txBody>
      </p:sp>
    </p:spTree>
    <p:extLst>
      <p:ext uri="{BB962C8B-B14F-4D97-AF65-F5344CB8AC3E}">
        <p14:creationId xmlns:p14="http://schemas.microsoft.com/office/powerpoint/2010/main" val="115266869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rayer of Confession:  ***…"/>
          <p:cNvSpPr txBox="1"/>
          <p:nvPr/>
        </p:nvSpPr>
        <p:spPr>
          <a:xfrm>
            <a:off x="764334" y="1474475"/>
            <a:ext cx="22637123" cy="10767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tabLst>
                <a:tab pos="2159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Prayer of Confession:  ***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 lang="en-CA" b="1" dirty="0">
              <a:uFill>
                <a:solidFill>
                  <a:srgbClr val="231F20"/>
                </a:solidFill>
              </a:uFill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God, love-giver, the love that dares to speak out,</a:t>
            </a:r>
            <a:b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the love that listens, the love that heals,</a:t>
            </a:r>
            <a:b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the love found most powerfully in weakness;</a:t>
            </a:r>
            <a:b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this is the love we need and long for,</a:t>
            </a:r>
            <a:b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not counterfeit pretty love, tied with bows,</a:t>
            </a: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but lasting love:</a:t>
            </a:r>
            <a:b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love that</a:t>
            </a:r>
            <a:r>
              <a:rPr dirty="0">
                <a:uFill>
                  <a:solidFill>
                    <a:srgbClr val="231F2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rPr>
              <a:t>’</a:t>
            </a: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s there when the sweetness has gone: love that endures beyond the barrier of pain.</a:t>
            </a:r>
          </a:p>
          <a:p>
            <a:pPr marL="171450" algn="l" defTabSz="457200">
              <a:defRPr sz="63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dirty="0">
              <a:uFill>
                <a:solidFill>
                  <a:srgbClr val="231F2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45F05-37D5-4B83-9A1B-3CD8473392E2}"/>
              </a:ext>
            </a:extLst>
          </p:cNvPr>
          <p:cNvSpPr/>
          <p:nvPr/>
        </p:nvSpPr>
        <p:spPr>
          <a:xfrm>
            <a:off x="632791" y="1410892"/>
            <a:ext cx="23118417" cy="8817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Forgive us</a:t>
            </a:r>
            <a:b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for worshipping the idols of perfection,</a:t>
            </a:r>
            <a:b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for failing to see your glory in the vulnerable, for attaching more worth to the seen than the unseen.</a:t>
            </a: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 lang="en-CA" b="1" dirty="0">
              <a:uFill>
                <a:solidFill>
                  <a:srgbClr val="231F20"/>
                </a:solidFill>
              </a:uFill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Forgive us</a:t>
            </a:r>
            <a:b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for being so full of our own importance that we cannot do the one thing needful.</a:t>
            </a: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 lang="en-CA" b="1" dirty="0">
              <a:uFill>
                <a:solidFill>
                  <a:srgbClr val="231F2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203371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Forgive us for being so full of our own importance that we cannot do the one thing needful.…"/>
          <p:cNvSpPr txBox="1"/>
          <p:nvPr/>
        </p:nvSpPr>
        <p:spPr>
          <a:xfrm>
            <a:off x="920625" y="0"/>
            <a:ext cx="22542749" cy="10767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71450" algn="l" defTabSz="457200">
              <a:defRPr sz="63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dirty="0">
              <a:uFill>
                <a:solidFill>
                  <a:srgbClr val="231F20"/>
                </a:solidFill>
              </a:uFill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Forgive us</a:t>
            </a:r>
            <a:b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our lack of perseverance</a:t>
            </a:r>
            <a:b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in the face of failure, doubt, rejection; our failure to make connections between politics and health, economics and healing. 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defRPr sz="63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Vulnerable Love-giver,</a:t>
            </a:r>
            <a:b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Christ, wounded healer,</a:t>
            </a:r>
            <a:b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Holy Spirit, compassionate friend, grant us a new heart; love in all its fullness. Amen.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Assurance: ✯…"/>
          <p:cNvSpPr txBox="1"/>
          <p:nvPr/>
        </p:nvSpPr>
        <p:spPr>
          <a:xfrm>
            <a:off x="1045126" y="1474476"/>
            <a:ext cx="21881628" cy="10767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457200" algn="l" defTabSz="457200">
              <a:tabLst>
                <a:tab pos="4572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Assurance: </a:t>
            </a:r>
            <a:r>
              <a:rPr dirty="0">
                <a:latin typeface="Arial Unicode MS"/>
                <a:ea typeface="Arial Unicode MS"/>
                <a:cs typeface="Arial Unicode MS"/>
                <a:sym typeface="Arial Unicode MS"/>
              </a:rPr>
              <a:t>✯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We affirm</a:t>
            </a:r>
            <a:endParaRPr lang="en-CA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that we are made in God</a:t>
            </a:r>
            <a:r>
              <a:rPr dirty="0">
                <a:latin typeface="Arial Unicode MS"/>
                <a:ea typeface="Arial Unicode MS"/>
                <a:cs typeface="Arial Unicode MS"/>
                <a:sym typeface="Arial Unicode MS"/>
              </a:rPr>
              <a:t>’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s image,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71450" lvl="2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befriended by Christ, empowered by the Spirit. </a:t>
            </a: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We affirm</a:t>
            </a:r>
            <a:endParaRPr lang="en-CA" b="1" dirty="0">
              <a:latin typeface="Arial"/>
              <a:ea typeface="Arial"/>
              <a:cs typeface="Arial"/>
              <a:sym typeface="Arial"/>
            </a:endParaRPr>
          </a:p>
          <a:p>
            <a:pPr marL="171450" lvl="2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God</a:t>
            </a:r>
            <a:r>
              <a:rPr dirty="0">
                <a:latin typeface="Arial Unicode MS"/>
                <a:ea typeface="Arial Unicode MS"/>
                <a:cs typeface="Arial Unicode MS"/>
                <a:sym typeface="Arial Unicode MS"/>
              </a:rPr>
              <a:t>’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s goodness at the heart of humanity planted</a:t>
            </a:r>
            <a:endParaRPr lang="en-CA" b="1" dirty="0">
              <a:latin typeface="Arial"/>
              <a:ea typeface="Arial"/>
              <a:cs typeface="Arial"/>
              <a:sym typeface="Arial"/>
            </a:endParaRPr>
          </a:p>
          <a:p>
            <a:pPr marL="171450" lvl="2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more deeply than all that is wrong </a:t>
            </a: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We celebrate</a:t>
            </a:r>
            <a:endParaRPr lang="en-CA" b="1" dirty="0">
              <a:latin typeface="Arial"/>
              <a:ea typeface="Arial"/>
              <a:cs typeface="Arial"/>
              <a:sym typeface="Arial"/>
            </a:endParaRPr>
          </a:p>
          <a:p>
            <a:pPr marL="17145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the miracle and wonder of life,</a:t>
            </a:r>
            <a:br>
              <a:rPr b="1" dirty="0">
                <a:latin typeface="Arial"/>
                <a:ea typeface="Arial"/>
                <a:cs typeface="Arial"/>
                <a:sym typeface="Arial"/>
              </a:rPr>
            </a:b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the unfolding purposes of God</a:t>
            </a:r>
            <a:br>
              <a:rPr b="1" dirty="0">
                <a:latin typeface="Arial"/>
                <a:ea typeface="Arial"/>
                <a:cs typeface="Arial"/>
                <a:sym typeface="Arial"/>
              </a:rPr>
            </a:br>
            <a:r>
              <a:rPr lang="en-CA" b="1" dirty="0"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for ever at work in ourselves and the world.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ffertory Prayer:  **…"/>
          <p:cNvSpPr txBox="1"/>
          <p:nvPr/>
        </p:nvSpPr>
        <p:spPr>
          <a:xfrm>
            <a:off x="789503" y="1372268"/>
            <a:ext cx="22804993" cy="1097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tabLst>
                <a:tab pos="1143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Offertory Prayer:  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**</a:t>
            </a:r>
            <a:endParaRPr lang="en-CA" b="1" dirty="0"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tabLst>
                <a:tab pos="114300" algn="l"/>
              </a:tabLst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228600" algn="l" defTabSz="457200">
              <a:lnSpc>
                <a:spcPts val="8800"/>
              </a:lnSpc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Loving God, open our hearts to a new world.</a:t>
            </a:r>
          </a:p>
          <a:p>
            <a:pPr marL="228600" algn="l" defTabSz="457200">
              <a:lnSpc>
                <a:spcPts val="8800"/>
              </a:lnSpc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A world where there is no longer least and greatest, rich and poor.</a:t>
            </a:r>
          </a:p>
          <a:p>
            <a:pPr marL="228600" algn="l" defTabSz="457200">
              <a:lnSpc>
                <a:spcPts val="8800"/>
              </a:lnSpc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A world where there is enough for all, and all treated as beloved children of God.</a:t>
            </a:r>
          </a:p>
          <a:p>
            <a:pPr marL="228600" algn="l" defTabSz="457200">
              <a:lnSpc>
                <a:spcPts val="8800"/>
              </a:lnSpc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Until that day comes, bless our small contributions of time, talent and treasures and may they work towards the building of your new world. Amen.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astoral Prayer:  ***…"/>
          <p:cNvSpPr txBox="1"/>
          <p:nvPr/>
        </p:nvSpPr>
        <p:spPr>
          <a:xfrm>
            <a:off x="999287" y="1335327"/>
            <a:ext cx="22981773" cy="10767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Pastoral Prayer:</a:t>
            </a:r>
            <a:r>
              <a:rPr b="1" dirty="0">
                <a:latin typeface="Arial"/>
                <a:ea typeface="Arial"/>
                <a:cs typeface="Arial"/>
                <a:sym typeface="Arial"/>
              </a:rPr>
              <a:t>  ***</a:t>
            </a:r>
            <a:endParaRPr lang="en-CA" b="1" dirty="0"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God of the heights and the depths, we bring to you</a:t>
            </a:r>
            <a:b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those driven into the desert,</a:t>
            </a:r>
            <a:b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those struggling with difficult decisions.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May they choose life. 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 lang="en-CA" dirty="0">
              <a:uFill>
                <a:solidFill>
                  <a:srgbClr val="231F20"/>
                </a:solidFill>
              </a:uFill>
              <a:latin typeface="Arial"/>
              <a:ea typeface="Arial"/>
              <a:cs typeface="Arial"/>
              <a:sym typeface="Arial"/>
            </a:endParaRP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God of the light and the darkness, we bring to you</a:t>
            </a:r>
            <a:b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those lost in the mist of drugs or drink, those dazzled by the use of power.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May they choose life.</a:t>
            </a:r>
            <a:r>
              <a:rPr i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9D8BBA-6C1A-403C-B239-B386679A9F80}"/>
              </a:ext>
            </a:extLst>
          </p:cNvPr>
          <p:cNvSpPr/>
          <p:nvPr/>
        </p:nvSpPr>
        <p:spPr>
          <a:xfrm>
            <a:off x="990600" y="1741154"/>
            <a:ext cx="224028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God of the wild beast and the ministering angel,</a:t>
            </a: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we bring to you</a:t>
            </a:r>
            <a:br>
              <a:rPr lang="en-CA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lang="en-CA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those savaged by others</a:t>
            </a:r>
            <a:r>
              <a:rPr lang="en-CA" dirty="0">
                <a:uFill>
                  <a:solidFill>
                    <a:srgbClr val="231F2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rPr>
              <a:t>’ </a:t>
            </a:r>
            <a:r>
              <a:rPr lang="en-CA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greed,</a:t>
            </a:r>
            <a:br>
              <a:rPr lang="en-CA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</a:br>
            <a:r>
              <a:rPr lang="en-CA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those exhausted by caring for others. </a:t>
            </a:r>
            <a:endParaRPr lang="en-CA" dirty="0">
              <a:latin typeface="Arial"/>
              <a:ea typeface="Arial"/>
              <a:cs typeface="Arial"/>
              <a:sym typeface="Arial"/>
            </a:endParaRPr>
          </a:p>
          <a:p>
            <a:pPr marL="114300" algn="l" defTabSz="457200">
              <a:defRPr sz="6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CA" b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		May they feel your healing touch.</a:t>
            </a:r>
            <a:r>
              <a:rPr lang="en-CA" i="1" dirty="0">
                <a:uFill>
                  <a:solidFill>
                    <a:srgbClr val="231F20"/>
                  </a:solidFill>
                </a:u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76671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755</Words>
  <Application>Microsoft Office PowerPoint</Application>
  <PresentationFormat>Custom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Helvetica Neue</vt:lpstr>
      <vt:lpstr>Helvetica Neue Medium</vt:lpstr>
      <vt:lpstr>21_BasicWhite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Murton, Tracy</dc:creator>
  <cp:lastModifiedBy>Murton, Tracy</cp:lastModifiedBy>
  <cp:revision>5</cp:revision>
  <dcterms:modified xsi:type="dcterms:W3CDTF">2021-03-09T02:50:31Z</dcterms:modified>
</cp:coreProperties>
</file>